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9" r:id="rId3"/>
    <p:sldId id="261" r:id="rId4"/>
    <p:sldId id="268" r:id="rId5"/>
    <p:sldId id="269" r:id="rId6"/>
    <p:sldId id="267" r:id="rId7"/>
    <p:sldId id="258" r:id="rId8"/>
    <p:sldId id="257" r:id="rId9"/>
    <p:sldId id="260" r:id="rId10"/>
    <p:sldId id="262" r:id="rId11"/>
    <p:sldId id="264" r:id="rId12"/>
    <p:sldId id="266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7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4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5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9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8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8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D105-761E-4346-B63F-4A9D04796974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23840-65D6-43EF-BC78-5F1615607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1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99121C-EAE5-A242-FF71-93CD897E6A9E}"/>
              </a:ext>
            </a:extLst>
          </p:cNvPr>
          <p:cNvSpPr/>
          <p:nvPr/>
        </p:nvSpPr>
        <p:spPr>
          <a:xfrm>
            <a:off x="6551966" y="4186530"/>
            <a:ext cx="3465871" cy="2197509"/>
          </a:xfrm>
          <a:prstGeom prst="round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1796EE-FFD0-5187-B0D8-D89706B0B3A2}"/>
              </a:ext>
            </a:extLst>
          </p:cNvPr>
          <p:cNvSpPr/>
          <p:nvPr/>
        </p:nvSpPr>
        <p:spPr>
          <a:xfrm>
            <a:off x="0" y="-1"/>
            <a:ext cx="5914104" cy="4186531"/>
          </a:xfrm>
          <a:prstGeom prst="round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D6B424-91B3-B37D-5D16-806A4FF893E5}"/>
              </a:ext>
            </a:extLst>
          </p:cNvPr>
          <p:cNvSpPr/>
          <p:nvPr/>
        </p:nvSpPr>
        <p:spPr>
          <a:xfrm>
            <a:off x="459656" y="1367419"/>
            <a:ext cx="4036142" cy="2197509"/>
          </a:xfrm>
          <a:prstGeom prst="round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DEC33-518E-D2E7-13C8-F2740F65E5E4}"/>
              </a:ext>
            </a:extLst>
          </p:cNvPr>
          <p:cNvSpPr txBox="1"/>
          <p:nvPr/>
        </p:nvSpPr>
        <p:spPr>
          <a:xfrm>
            <a:off x="374860" y="4932348"/>
            <a:ext cx="1799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팀원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 err="1"/>
              <a:t>박재선</a:t>
            </a:r>
            <a:endParaRPr lang="en-US" altLang="ko-KR" sz="2000" dirty="0"/>
          </a:p>
          <a:p>
            <a:r>
              <a:rPr lang="ko-KR" altLang="en-US" sz="2000" dirty="0"/>
              <a:t>최우성</a:t>
            </a:r>
            <a:endParaRPr lang="en-US" altLang="ko-KR" sz="2000" dirty="0"/>
          </a:p>
          <a:p>
            <a:r>
              <a:rPr lang="ko-KR" altLang="en-US" sz="2000" dirty="0"/>
              <a:t>유정훈</a:t>
            </a:r>
            <a:endParaRPr lang="en-US" altLang="ko-KR" sz="2000" dirty="0"/>
          </a:p>
          <a:p>
            <a:r>
              <a:rPr lang="ko-KR" altLang="en-US" sz="2000" dirty="0"/>
              <a:t>성명훈</a:t>
            </a:r>
            <a:endParaRPr lang="en-US" altLang="ko-KR" sz="2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4BCD07-743F-BBBD-8BA0-D340E41BC271}"/>
              </a:ext>
            </a:extLst>
          </p:cNvPr>
          <p:cNvSpPr/>
          <p:nvPr/>
        </p:nvSpPr>
        <p:spPr>
          <a:xfrm>
            <a:off x="1492044" y="-75271"/>
            <a:ext cx="5329083" cy="31227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34DE2-5D8E-1EA5-670B-40845E93B5D5}"/>
              </a:ext>
            </a:extLst>
          </p:cNvPr>
          <p:cNvSpPr txBox="1"/>
          <p:nvPr/>
        </p:nvSpPr>
        <p:spPr>
          <a:xfrm>
            <a:off x="5841298" y="3000007"/>
            <a:ext cx="280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누리 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1F7B82-DB14-27FE-3580-CCDAAA19033B}"/>
              </a:ext>
            </a:extLst>
          </p:cNvPr>
          <p:cNvSpPr/>
          <p:nvPr/>
        </p:nvSpPr>
        <p:spPr>
          <a:xfrm>
            <a:off x="6787944" y="5237464"/>
            <a:ext cx="4036142" cy="2197509"/>
          </a:xfrm>
          <a:prstGeom prst="round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6D88A7-1A4B-79C1-CE96-7C87FA400B8F}"/>
              </a:ext>
            </a:extLst>
          </p:cNvPr>
          <p:cNvSpPr/>
          <p:nvPr/>
        </p:nvSpPr>
        <p:spPr>
          <a:xfrm>
            <a:off x="7820332" y="3794774"/>
            <a:ext cx="5329083" cy="31227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1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04F57-8627-BBF4-2FFE-94DBC8E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727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819B21-56A9-F580-01BA-55D84CC0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03" y="0"/>
            <a:ext cx="6962052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C8CB77-ED8D-3B3B-C88A-04195C3EF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572" y="0"/>
            <a:ext cx="2031781" cy="1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0DC208-1663-B812-5FBC-127B283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112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721167-4FE6-1105-A595-13D787D3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121" y="18143"/>
            <a:ext cx="62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4DAA76-988B-2814-DE3C-B746DFF3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9607" cy="6839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F4EDC0-8765-2CF8-647B-5F8828FE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4" y="139472"/>
            <a:ext cx="6894286" cy="24295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F150A8-0133-3C70-D5F3-71893538F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943428"/>
            <a:ext cx="3860800" cy="56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9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31107_004635498">
            <a:hlinkClick r:id="" action="ppaction://media"/>
            <a:extLst>
              <a:ext uri="{FF2B5EF4-FFF2-40B4-BE49-F238E27FC236}">
                <a16:creationId xmlns:a16="http://schemas.microsoft.com/office/drawing/2014/main" id="{0C61C7C4-D7EC-EDDC-B0F9-93B10B1D3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CA78D-CADC-9B17-E9A2-FD0848CF887C}"/>
              </a:ext>
            </a:extLst>
          </p:cNvPr>
          <p:cNvSpPr txBox="1"/>
          <p:nvPr/>
        </p:nvSpPr>
        <p:spPr>
          <a:xfrm>
            <a:off x="0" y="130628"/>
            <a:ext cx="2627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동작확인</a:t>
            </a:r>
          </a:p>
        </p:txBody>
      </p:sp>
    </p:spTree>
    <p:extLst>
      <p:ext uri="{BB962C8B-B14F-4D97-AF65-F5344CB8AC3E}">
        <p14:creationId xmlns:p14="http://schemas.microsoft.com/office/powerpoint/2010/main" val="9057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  <a:alpha val="2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9D98BF-6769-C667-D5DB-2A101F8CC5E4}"/>
              </a:ext>
            </a:extLst>
          </p:cNvPr>
          <p:cNvSpPr/>
          <p:nvPr/>
        </p:nvSpPr>
        <p:spPr>
          <a:xfrm>
            <a:off x="3925018" y="2094419"/>
            <a:ext cx="4136870" cy="2092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27363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6D13EBD-69DC-B3D4-60C0-450428AE07C6}"/>
              </a:ext>
            </a:extLst>
          </p:cNvPr>
          <p:cNvSpPr/>
          <p:nvPr/>
        </p:nvSpPr>
        <p:spPr>
          <a:xfrm>
            <a:off x="-1957136" y="0"/>
            <a:ext cx="7909049" cy="6858000"/>
          </a:xfrm>
          <a:prstGeom prst="chevron">
            <a:avLst>
              <a:gd name="adj" fmla="val 57595"/>
            </a:avLst>
          </a:prstGeom>
          <a:solidFill>
            <a:schemeClr val="tx2">
              <a:lumMod val="20000"/>
              <a:lumOff val="8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E3A12CE2-9DD9-9900-D807-A1BDC85F2ACF}"/>
              </a:ext>
            </a:extLst>
          </p:cNvPr>
          <p:cNvSpPr/>
          <p:nvPr/>
        </p:nvSpPr>
        <p:spPr>
          <a:xfrm>
            <a:off x="-1" y="0"/>
            <a:ext cx="9127375" cy="6858000"/>
          </a:xfrm>
          <a:prstGeom prst="homePlate">
            <a:avLst>
              <a:gd name="adj" fmla="val 50875"/>
            </a:avLst>
          </a:pr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5D000-79E4-312E-2460-16A15C341261}"/>
              </a:ext>
            </a:extLst>
          </p:cNvPr>
          <p:cNvSpPr txBox="1"/>
          <p:nvPr/>
        </p:nvSpPr>
        <p:spPr>
          <a:xfrm>
            <a:off x="417094" y="300751"/>
            <a:ext cx="1652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6F04C-16C6-77AA-DFC9-E897A9B6D1A1}"/>
              </a:ext>
            </a:extLst>
          </p:cNvPr>
          <p:cNvSpPr txBox="1"/>
          <p:nvPr/>
        </p:nvSpPr>
        <p:spPr>
          <a:xfrm>
            <a:off x="2855495" y="1471372"/>
            <a:ext cx="453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작품의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26D8E-3DD1-1661-1568-05BE68F305BF}"/>
              </a:ext>
            </a:extLst>
          </p:cNvPr>
          <p:cNvSpPr txBox="1"/>
          <p:nvPr/>
        </p:nvSpPr>
        <p:spPr>
          <a:xfrm>
            <a:off x="2855494" y="2468941"/>
            <a:ext cx="564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 err="1"/>
              <a:t>스마트팜</a:t>
            </a:r>
            <a:r>
              <a:rPr lang="ko-KR" altLang="en-US" sz="4000" dirty="0"/>
              <a:t> 등장의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B9F0B-1483-28D5-02CE-EAA9A496930F}"/>
              </a:ext>
            </a:extLst>
          </p:cNvPr>
          <p:cNvSpPr txBox="1"/>
          <p:nvPr/>
        </p:nvSpPr>
        <p:spPr>
          <a:xfrm>
            <a:off x="2855495" y="3571836"/>
            <a:ext cx="453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작품 </a:t>
            </a:r>
            <a:r>
              <a:rPr lang="ko-KR" altLang="en-US" sz="4000" dirty="0" err="1"/>
              <a:t>블럭도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8FC4E-41A9-D6A6-D5D5-2E57F643A1E6}"/>
              </a:ext>
            </a:extLst>
          </p:cNvPr>
          <p:cNvSpPr txBox="1"/>
          <p:nvPr/>
        </p:nvSpPr>
        <p:spPr>
          <a:xfrm>
            <a:off x="2855494" y="4678742"/>
            <a:ext cx="564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/>
              <a:t>코드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38108-A965-24F7-D073-5C8896B99DE0}"/>
              </a:ext>
            </a:extLst>
          </p:cNvPr>
          <p:cNvSpPr txBox="1"/>
          <p:nvPr/>
        </p:nvSpPr>
        <p:spPr>
          <a:xfrm>
            <a:off x="2855494" y="5799166"/>
            <a:ext cx="564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실행 영상</a:t>
            </a: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50A93DA6-33A9-C944-B807-47C0C4276504}"/>
              </a:ext>
            </a:extLst>
          </p:cNvPr>
          <p:cNvSpPr/>
          <p:nvPr/>
        </p:nvSpPr>
        <p:spPr>
          <a:xfrm>
            <a:off x="7268097" y="0"/>
            <a:ext cx="7279176" cy="6858000"/>
          </a:xfrm>
          <a:prstGeom prst="chevron">
            <a:avLst>
              <a:gd name="adj" fmla="val 50122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0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10F05E84-7CD0-7601-BDED-E383715F7530}"/>
              </a:ext>
            </a:extLst>
          </p:cNvPr>
          <p:cNvSpPr/>
          <p:nvPr/>
        </p:nvSpPr>
        <p:spPr>
          <a:xfrm>
            <a:off x="7542635" y="3721768"/>
            <a:ext cx="729042" cy="609600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68EB9C9-7E72-24CF-5D82-40C6326B0833}"/>
              </a:ext>
            </a:extLst>
          </p:cNvPr>
          <p:cNvSpPr/>
          <p:nvPr/>
        </p:nvSpPr>
        <p:spPr>
          <a:xfrm>
            <a:off x="3818021" y="3721768"/>
            <a:ext cx="729042" cy="609600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30D30-1BAD-88FC-4A24-899A35D7965F}"/>
              </a:ext>
            </a:extLst>
          </p:cNvPr>
          <p:cNvSpPr txBox="1"/>
          <p:nvPr/>
        </p:nvSpPr>
        <p:spPr>
          <a:xfrm>
            <a:off x="4616086" y="236947"/>
            <a:ext cx="6057706" cy="1103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작품의 목적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30FB9E-B2C0-DDB9-3CDD-6DD9F0410E4F}"/>
              </a:ext>
            </a:extLst>
          </p:cNvPr>
          <p:cNvSpPr/>
          <p:nvPr/>
        </p:nvSpPr>
        <p:spPr>
          <a:xfrm>
            <a:off x="453554" y="2257493"/>
            <a:ext cx="3507971" cy="354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푸드</a:t>
            </a:r>
            <a:r>
              <a:rPr lang="ko-KR" altLang="en-US" sz="2400" dirty="0">
                <a:solidFill>
                  <a:schemeClr val="tx1"/>
                </a:solidFill>
              </a:rPr>
              <a:t> 마일리지와 </a:t>
            </a:r>
            <a:r>
              <a:rPr lang="ko-KR" altLang="en-US" sz="2400" dirty="0" err="1">
                <a:solidFill>
                  <a:schemeClr val="tx1"/>
                </a:solidFill>
              </a:rPr>
              <a:t>로컬푸드</a:t>
            </a:r>
            <a:r>
              <a:rPr lang="ko-KR" altLang="en-US" sz="2400" dirty="0">
                <a:solidFill>
                  <a:schemeClr val="tx1"/>
                </a:solidFill>
              </a:rPr>
              <a:t> 구매운동으로 해당 지역의 소비활동 촉진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F564A8B-17C2-3341-32C1-8DF8AF674BD1}"/>
              </a:ext>
            </a:extLst>
          </p:cNvPr>
          <p:cNvSpPr/>
          <p:nvPr/>
        </p:nvSpPr>
        <p:spPr>
          <a:xfrm>
            <a:off x="4280035" y="2257493"/>
            <a:ext cx="3507971" cy="354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자연재해에 의한 생산량의 감소에 따른 가격변동 방지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46F808-0157-AECD-A0E4-016BA94E5DE0}"/>
              </a:ext>
            </a:extLst>
          </p:cNvPr>
          <p:cNvSpPr/>
          <p:nvPr/>
        </p:nvSpPr>
        <p:spPr>
          <a:xfrm>
            <a:off x="8106516" y="2257493"/>
            <a:ext cx="3507971" cy="354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r>
              <a:rPr lang="ko-KR" altLang="en-US" sz="2400" dirty="0">
                <a:solidFill>
                  <a:schemeClr val="tx1"/>
                </a:solidFill>
              </a:rPr>
              <a:t>차 산업 종사자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노동력 인구의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급격한 감소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11" name="그래픽 10" descr="흡기 방식 단색으로 채워진">
            <a:extLst>
              <a:ext uri="{FF2B5EF4-FFF2-40B4-BE49-F238E27FC236}">
                <a16:creationId xmlns:a16="http://schemas.microsoft.com/office/drawing/2014/main" id="{A934D49B-FC50-6D9E-06BF-80562DC51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835" y="331737"/>
            <a:ext cx="914400" cy="914400"/>
          </a:xfrm>
          <a:prstGeom prst="rect">
            <a:avLst/>
          </a:prstGeom>
        </p:spPr>
      </p:pic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1C011A5C-B236-6337-8839-9B72872BC52A}"/>
              </a:ext>
            </a:extLst>
          </p:cNvPr>
          <p:cNvSpPr/>
          <p:nvPr/>
        </p:nvSpPr>
        <p:spPr>
          <a:xfrm rot="5400000">
            <a:off x="17880" y="-17882"/>
            <a:ext cx="2257496" cy="2293259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38A8D034-2457-0FE5-28C1-922C0C199774}"/>
              </a:ext>
            </a:extLst>
          </p:cNvPr>
          <p:cNvSpPr/>
          <p:nvPr/>
        </p:nvSpPr>
        <p:spPr>
          <a:xfrm rot="5400000">
            <a:off x="66624" y="-66625"/>
            <a:ext cx="1652341" cy="1785590"/>
          </a:xfrm>
          <a:prstGeom prst="rtTriangle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A805B65-7909-AD4A-098C-6544875BDA32}"/>
              </a:ext>
            </a:extLst>
          </p:cNvPr>
          <p:cNvSpPr/>
          <p:nvPr/>
        </p:nvSpPr>
        <p:spPr>
          <a:xfrm rot="16200000">
            <a:off x="10012494" y="4678494"/>
            <a:ext cx="2257494" cy="2101518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F452D875-C0CA-FA70-0BC2-9E2934ED6CBB}"/>
              </a:ext>
            </a:extLst>
          </p:cNvPr>
          <p:cNvSpPr/>
          <p:nvPr/>
        </p:nvSpPr>
        <p:spPr>
          <a:xfrm rot="16200000">
            <a:off x="10547683" y="5213682"/>
            <a:ext cx="1652340" cy="1636295"/>
          </a:xfrm>
          <a:prstGeom prst="rtTriangle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9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EA9236-7A19-DC11-3156-29252F029E09}"/>
              </a:ext>
            </a:extLst>
          </p:cNvPr>
          <p:cNvSpPr/>
          <p:nvPr/>
        </p:nvSpPr>
        <p:spPr>
          <a:xfrm>
            <a:off x="253185" y="902063"/>
            <a:ext cx="4739785" cy="145405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푸드</a:t>
            </a:r>
            <a:r>
              <a:rPr lang="en-US" altLang="ko-KR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마일리지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FB4FC-27DE-81B4-E199-26E112821DCF}"/>
              </a:ext>
            </a:extLst>
          </p:cNvPr>
          <p:cNvSpPr txBox="1"/>
          <p:nvPr/>
        </p:nvSpPr>
        <p:spPr>
          <a:xfrm>
            <a:off x="238614" y="2044311"/>
            <a:ext cx="6365385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2"/>
                </a:solidFill>
              </a:rPr>
              <a:t>식품이 생산</a:t>
            </a:r>
            <a:r>
              <a:rPr lang="en-US" altLang="ko-KR" sz="2200" dirty="0">
                <a:solidFill>
                  <a:schemeClr val="tx2"/>
                </a:solidFill>
              </a:rPr>
              <a:t>-</a:t>
            </a:r>
            <a:r>
              <a:rPr lang="ko-KR" altLang="en-US" sz="2200" dirty="0">
                <a:solidFill>
                  <a:schemeClr val="tx2"/>
                </a:solidFill>
              </a:rPr>
              <a:t>운송</a:t>
            </a:r>
            <a:r>
              <a:rPr lang="en-US" altLang="ko-KR" sz="2200" dirty="0">
                <a:solidFill>
                  <a:schemeClr val="tx2"/>
                </a:solidFill>
              </a:rPr>
              <a:t>-</a:t>
            </a:r>
            <a:r>
              <a:rPr lang="ko-KR" altLang="en-US" sz="2200" dirty="0">
                <a:solidFill>
                  <a:schemeClr val="tx2"/>
                </a:solidFill>
              </a:rPr>
              <a:t>유통</a:t>
            </a:r>
            <a:r>
              <a:rPr lang="en-US" altLang="ko-KR" sz="2200" dirty="0">
                <a:solidFill>
                  <a:schemeClr val="tx2"/>
                </a:solidFill>
              </a:rPr>
              <a:t>- </a:t>
            </a:r>
            <a:r>
              <a:rPr lang="ko-KR" altLang="en-US" sz="2200" dirty="0">
                <a:solidFill>
                  <a:schemeClr val="tx2"/>
                </a:solidFill>
              </a:rPr>
              <a:t>단계를 거쳐 소비자의 식탁에 오르는 과정에서 소요된 거리</a:t>
            </a:r>
            <a:endParaRPr lang="en-US" altLang="ko-KR" sz="2200" dirty="0"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tx2"/>
                </a:solidFill>
              </a:rPr>
              <a:t>푸드</a:t>
            </a:r>
            <a:r>
              <a:rPr lang="en-US" altLang="ko-KR" sz="2200" dirty="0">
                <a:solidFill>
                  <a:schemeClr val="tx2"/>
                </a:solidFill>
              </a:rPr>
              <a:t> </a:t>
            </a:r>
            <a:r>
              <a:rPr lang="ko-KR" altLang="en-US" sz="2200" dirty="0">
                <a:solidFill>
                  <a:schemeClr val="tx2"/>
                </a:solidFill>
              </a:rPr>
              <a:t>마일리지가 크면 클수록 먼 지역에서 수입한 식품을 더 많이 먹고 있다는 의미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트럭">
            <a:extLst>
              <a:ext uri="{FF2B5EF4-FFF2-40B4-BE49-F238E27FC236}">
                <a16:creationId xmlns:a16="http://schemas.microsoft.com/office/drawing/2014/main" id="{A3055662-989E-19C4-E032-1C6DBB99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23D90E-19B7-1AE1-D399-F256E88AA855}"/>
              </a:ext>
            </a:extLst>
          </p:cNvPr>
          <p:cNvSpPr txBox="1"/>
          <p:nvPr/>
        </p:nvSpPr>
        <p:spPr>
          <a:xfrm>
            <a:off x="0" y="6414112"/>
            <a:ext cx="1065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식품 안정성이 떨어짐</a:t>
            </a:r>
            <a:r>
              <a:rPr lang="en-US" altLang="ko-KR" dirty="0"/>
              <a:t>, </a:t>
            </a:r>
            <a:r>
              <a:rPr lang="ko-KR" altLang="en-US" dirty="0"/>
              <a:t>환경 부담</a:t>
            </a:r>
            <a:r>
              <a:rPr lang="en-US" altLang="ko-KR" dirty="0"/>
              <a:t>, </a:t>
            </a:r>
            <a:r>
              <a:rPr lang="ko-KR" altLang="en-US" dirty="0"/>
              <a:t>농민들에게 돌아가는 몫은 줄고</a:t>
            </a:r>
            <a:r>
              <a:rPr lang="en-US" altLang="ko-KR" dirty="0"/>
              <a:t>, </a:t>
            </a:r>
            <a:r>
              <a:rPr lang="ko-KR" altLang="en-US" dirty="0"/>
              <a:t>소비자들이 지불하는 가격은 상승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659CC5-76BF-6C91-11D3-A2D8CC1D2539}"/>
              </a:ext>
            </a:extLst>
          </p:cNvPr>
          <p:cNvCxnSpPr>
            <a:cxnSpLocks/>
          </p:cNvCxnSpPr>
          <p:nvPr/>
        </p:nvCxnSpPr>
        <p:spPr>
          <a:xfrm flipH="1">
            <a:off x="450253" y="4960061"/>
            <a:ext cx="331644" cy="14010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EC5F48-8A1E-8D67-19B6-C0C8818533ED}"/>
              </a:ext>
            </a:extLst>
          </p:cNvPr>
          <p:cNvSpPr txBox="1"/>
          <p:nvPr/>
        </p:nvSpPr>
        <p:spPr>
          <a:xfrm>
            <a:off x="5299197" y="1433287"/>
            <a:ext cx="6235681" cy="841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dirty="0">
                <a:latin typeface="+mj-lt"/>
                <a:ea typeface="+mj-ea"/>
                <a:cs typeface="+mj-cs"/>
              </a:rPr>
              <a:t>▶ </a:t>
            </a:r>
            <a:r>
              <a:rPr lang="ko-KR" alt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먹을거리에 대한 생산자와 소비자 사이의 거리를 최대한 줄여 농민과 소비자에게 이익이 돌아가게 한다</a:t>
            </a:r>
            <a:r>
              <a:rPr lang="en-US" altLang="ko-KR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18" name="Picture 17" descr="시장에 진열된 채소">
            <a:extLst>
              <a:ext uri="{FF2B5EF4-FFF2-40B4-BE49-F238E27FC236}">
                <a16:creationId xmlns:a16="http://schemas.microsoft.com/office/drawing/2014/main" id="{E4F90A29-B657-9B10-01E9-66AB45039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 r="-3" b="-3"/>
          <a:stretch/>
        </p:blipFill>
        <p:spPr>
          <a:xfrm>
            <a:off x="10" y="10"/>
            <a:ext cx="5097086" cy="34366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99CB2A-3A69-AFA0-E665-554D9C82A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5407" y="0"/>
            <a:ext cx="12336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8FE40-008D-D8A7-C2B1-E1008D6199F9}"/>
              </a:ext>
            </a:extLst>
          </p:cNvPr>
          <p:cNvSpPr txBox="1"/>
          <p:nvPr/>
        </p:nvSpPr>
        <p:spPr>
          <a:xfrm>
            <a:off x="5360870" y="522514"/>
            <a:ext cx="6642986" cy="841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23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가까운 곳에서 생산한 식품을 </a:t>
            </a:r>
            <a:r>
              <a:rPr lang="ko-KR" altLang="en-US" sz="2300" b="1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사먹자는</a:t>
            </a:r>
            <a:r>
              <a:rPr lang="ko-KR" altLang="en-US" sz="23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구매운동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939F6-69A3-2394-8D90-BB9104781A48}"/>
              </a:ext>
            </a:extLst>
          </p:cNvPr>
          <p:cNvSpPr txBox="1"/>
          <p:nvPr/>
        </p:nvSpPr>
        <p:spPr>
          <a:xfrm>
            <a:off x="5299197" y="2838394"/>
            <a:ext cx="2465946" cy="478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dirty="0">
                <a:latin typeface="+mj-lt"/>
                <a:ea typeface="+mj-ea"/>
                <a:cs typeface="+mj-cs"/>
              </a:rPr>
              <a:t>▶ 안전한 먹거리</a:t>
            </a:r>
            <a:endParaRPr lang="en-US" altLang="ko-KR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F86E1E-1438-5A94-01EE-0E591A390680}"/>
              </a:ext>
            </a:extLst>
          </p:cNvPr>
          <p:cNvSpPr txBox="1"/>
          <p:nvPr/>
        </p:nvSpPr>
        <p:spPr>
          <a:xfrm>
            <a:off x="5181835" y="4023660"/>
            <a:ext cx="3235202" cy="478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dirty="0">
                <a:latin typeface="+mj-lt"/>
                <a:ea typeface="+mj-ea"/>
                <a:cs typeface="+mj-cs"/>
              </a:rPr>
              <a:t>▶농민들의 실질 소득</a:t>
            </a:r>
            <a:endParaRPr lang="en-US" altLang="ko-KR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1A185-8CF0-3E40-CBDC-8C8676F0577E}"/>
              </a:ext>
            </a:extLst>
          </p:cNvPr>
          <p:cNvSpPr txBox="1"/>
          <p:nvPr/>
        </p:nvSpPr>
        <p:spPr>
          <a:xfrm>
            <a:off x="5035407" y="5254171"/>
            <a:ext cx="5977254" cy="478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>
                <a:latin typeface="+mj-lt"/>
                <a:ea typeface="+mj-ea"/>
                <a:cs typeface="+mj-cs"/>
              </a:rPr>
              <a:t>▶ 온실가스를 줄여 지구 온난화 현상을 줄임</a:t>
            </a:r>
            <a:endParaRPr lang="en-US" altLang="ko-KR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4ED2A3-969B-F435-8A56-1AE4FF1E7CE8}"/>
              </a:ext>
            </a:extLst>
          </p:cNvPr>
          <p:cNvSpPr txBox="1"/>
          <p:nvPr/>
        </p:nvSpPr>
        <p:spPr>
          <a:xfrm>
            <a:off x="298027" y="4407112"/>
            <a:ext cx="4501051" cy="841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4000" b="1" kern="120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로컬푸드</a:t>
            </a:r>
            <a:r>
              <a:rPr lang="ko-KR" altLang="en-US" sz="40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구매운동</a:t>
            </a:r>
          </a:p>
        </p:txBody>
      </p:sp>
      <p:pic>
        <p:nvPicPr>
          <p:cNvPr id="38" name="그래픽 37" descr="악수 윤곽선">
            <a:extLst>
              <a:ext uri="{FF2B5EF4-FFF2-40B4-BE49-F238E27FC236}">
                <a16:creationId xmlns:a16="http://schemas.microsoft.com/office/drawing/2014/main" id="{FEEFD58C-E5E1-4D65-8761-547D6E85D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347" y="5248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CEFE5-01EC-F926-BA8A-A62455AF98E6}"/>
              </a:ext>
            </a:extLst>
          </p:cNvPr>
          <p:cNvSpPr txBox="1"/>
          <p:nvPr/>
        </p:nvSpPr>
        <p:spPr>
          <a:xfrm>
            <a:off x="646827" y="3278148"/>
            <a:ext cx="11795272" cy="909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자연재해로 인해 농작물의 생산량에 피해가 점차 극대화가 되어가면서 과일</a:t>
            </a:r>
            <a:r>
              <a:rPr lang="en-US" altLang="ko-KR" dirty="0"/>
              <a:t>, </a:t>
            </a:r>
            <a:r>
              <a:rPr lang="ko-KR" altLang="en-US" dirty="0"/>
              <a:t>채소값의 생산량이 눈에 띄게 감소하게 되면서 가격이 매년마다 </a:t>
            </a:r>
            <a:r>
              <a:rPr lang="en-US" altLang="ko-KR" dirty="0"/>
              <a:t>3% ~ 10%</a:t>
            </a:r>
            <a:r>
              <a:rPr lang="ko-KR" altLang="en-US" dirty="0"/>
              <a:t>이상이 오르는 것을 알 수 있습니다</a:t>
            </a:r>
            <a:r>
              <a:rPr lang="en-US" altLang="ko-KR" dirty="0"/>
              <a:t>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/>
              <a:t>추가</a:t>
            </a:r>
            <a:r>
              <a:rPr lang="en-US" altLang="ko-KR" dirty="0"/>
              <a:t>) </a:t>
            </a:r>
            <a:r>
              <a:rPr lang="ko-KR" altLang="en-US" dirty="0"/>
              <a:t>사과는 작년에 비해 </a:t>
            </a:r>
            <a:r>
              <a:rPr lang="en-US" altLang="ko-KR" dirty="0"/>
              <a:t>20%</a:t>
            </a:r>
            <a:r>
              <a:rPr lang="ko-KR" altLang="en-US" dirty="0"/>
              <a:t>이상이 오른 상태</a:t>
            </a:r>
            <a:endParaRPr lang="en-US" altLang="ko-KR" dirty="0"/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866D3E2-C92A-C37C-7235-42B4E745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7" y="269659"/>
            <a:ext cx="7501482" cy="240047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6183B6-BA93-D320-0400-D15AB5D5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60" y="4311738"/>
            <a:ext cx="7501482" cy="240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C4B11-8E89-DB90-36B3-AC10DB1AFA22}"/>
              </a:ext>
            </a:extLst>
          </p:cNvPr>
          <p:cNvSpPr txBox="1"/>
          <p:nvPr/>
        </p:nvSpPr>
        <p:spPr>
          <a:xfrm>
            <a:off x="509342" y="6488667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 출처 </a:t>
            </a:r>
            <a:r>
              <a:rPr lang="en-US" altLang="ko-KR" dirty="0"/>
              <a:t>: KAMIS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85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ED331-21B6-60D4-3D9D-5FCE7D259AB1}"/>
              </a:ext>
            </a:extLst>
          </p:cNvPr>
          <p:cNvSpPr txBox="1"/>
          <p:nvPr/>
        </p:nvSpPr>
        <p:spPr>
          <a:xfrm>
            <a:off x="905068" y="4112237"/>
            <a:ext cx="884595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농가인구는 </a:t>
            </a:r>
            <a:r>
              <a:rPr lang="en-US" altLang="ko-KR" sz="2000" dirty="0"/>
              <a:t>98</a:t>
            </a:r>
            <a:r>
              <a:rPr lang="ko-KR" altLang="en-US" sz="2000" dirty="0"/>
              <a:t>년 </a:t>
            </a:r>
            <a:r>
              <a:rPr lang="en-US" altLang="ko-KR" sz="2000" dirty="0"/>
              <a:t>440</a:t>
            </a:r>
            <a:r>
              <a:rPr lang="ko-KR" altLang="en-US" sz="2000" dirty="0"/>
              <a:t>만명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17</a:t>
            </a:r>
            <a:r>
              <a:rPr lang="ko-KR" altLang="en-US" sz="2000" dirty="0"/>
              <a:t>년 </a:t>
            </a:r>
            <a:r>
              <a:rPr lang="en-US" altLang="ko-KR" sz="2000" dirty="0"/>
              <a:t>240</a:t>
            </a:r>
            <a:r>
              <a:rPr lang="ko-KR" altLang="en-US" sz="2000" dirty="0"/>
              <a:t>만 명으로 감소</a:t>
            </a: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농업은 개방화</a:t>
            </a:r>
            <a:r>
              <a:rPr lang="en-US" altLang="ko-KR" sz="2000" dirty="0"/>
              <a:t>, </a:t>
            </a:r>
            <a:r>
              <a:rPr lang="ko-KR" altLang="en-US" sz="2000" dirty="0"/>
              <a:t>고령화 등 구조적인 문제와 투자위축이 겹쳐 농업 성장</a:t>
            </a:r>
            <a:r>
              <a:rPr lang="en-US" altLang="ko-KR" sz="2000" dirty="0"/>
              <a:t>, </a:t>
            </a:r>
            <a:r>
              <a:rPr lang="ko-KR" altLang="en-US" sz="2000" dirty="0"/>
              <a:t>소득 및 수출이 정체되어 성장 모멘텀이 현저히 약화됨</a:t>
            </a: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농가인구는 ’</a:t>
            </a:r>
            <a:r>
              <a:rPr lang="en-US" altLang="ko-KR" sz="2000" dirty="0"/>
              <a:t>98</a:t>
            </a:r>
            <a:r>
              <a:rPr lang="ko-KR" altLang="en-US" sz="2000" dirty="0"/>
              <a:t>년 </a:t>
            </a:r>
            <a:r>
              <a:rPr lang="en-US" altLang="ko-KR" sz="2000" dirty="0"/>
              <a:t>440</a:t>
            </a:r>
            <a:r>
              <a:rPr lang="ko-KR" altLang="en-US" sz="2000" dirty="0"/>
              <a:t>만 명에서 ‘</a:t>
            </a:r>
            <a:r>
              <a:rPr lang="en-US" altLang="ko-KR" sz="2000" dirty="0"/>
              <a:t>17</a:t>
            </a:r>
            <a:r>
              <a:rPr lang="ko-KR" altLang="en-US" sz="2000" dirty="0"/>
              <a:t>년 </a:t>
            </a:r>
            <a:r>
              <a:rPr lang="en-US" altLang="ko-KR" sz="2000" dirty="0"/>
              <a:t>240</a:t>
            </a:r>
            <a:r>
              <a:rPr lang="ko-KR" altLang="en-US" sz="2000" dirty="0"/>
              <a:t>만 명으로 감소했고</a:t>
            </a:r>
            <a:r>
              <a:rPr lang="en-US" altLang="ko-KR" sz="2000" dirty="0"/>
              <a:t>, </a:t>
            </a:r>
            <a:r>
              <a:rPr lang="ko-KR" altLang="en-US" sz="2000" dirty="0"/>
              <a:t>총 </a:t>
            </a:r>
            <a:r>
              <a:rPr lang="ko-KR" altLang="en-US" sz="2000" dirty="0" err="1"/>
              <a:t>인구중</a:t>
            </a:r>
            <a:r>
              <a:rPr lang="ko-KR" altLang="en-US" sz="2000" dirty="0"/>
              <a:t> 비중도 </a:t>
            </a:r>
            <a:r>
              <a:rPr lang="en-US" altLang="ko-KR" sz="2000" dirty="0"/>
              <a:t>9.5%</a:t>
            </a:r>
            <a:r>
              <a:rPr lang="ko-KR" altLang="en-US" sz="2000" dirty="0"/>
              <a:t>에서 </a:t>
            </a:r>
            <a:r>
              <a:rPr lang="en-US" altLang="ko-KR" sz="2000" dirty="0"/>
              <a:t>4.7%</a:t>
            </a:r>
            <a:r>
              <a:rPr lang="ko-KR" altLang="en-US" sz="2000" dirty="0"/>
              <a:t>로 감소했다</a:t>
            </a:r>
            <a:r>
              <a:rPr lang="en-US" altLang="ko-KR" sz="2000" dirty="0"/>
              <a:t>. </a:t>
            </a:r>
            <a:r>
              <a:rPr lang="ko-KR" altLang="en-US" sz="2000" dirty="0"/>
              <a:t>반면 </a:t>
            </a:r>
            <a:r>
              <a:rPr lang="en-US" altLang="ko-KR" sz="2000" dirty="0"/>
              <a:t>65</a:t>
            </a:r>
            <a:r>
              <a:rPr lang="ko-KR" altLang="en-US" sz="2000" dirty="0"/>
              <a:t>세 이상 비율은 </a:t>
            </a:r>
            <a:r>
              <a:rPr lang="en-US" altLang="ko-KR" sz="2000" dirty="0"/>
              <a:t>19.6%</a:t>
            </a:r>
            <a:r>
              <a:rPr lang="ko-KR" altLang="en-US" sz="2000" dirty="0"/>
              <a:t>에서 </a:t>
            </a:r>
            <a:r>
              <a:rPr lang="en-US" altLang="ko-KR" sz="2000" dirty="0"/>
              <a:t>42.5%</a:t>
            </a:r>
            <a:r>
              <a:rPr lang="ko-KR" altLang="en-US" sz="2000" dirty="0"/>
              <a:t>로 두 배 이상 증가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BB8B0-0FFA-3604-3817-E1D8440C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7" y="129662"/>
            <a:ext cx="10551472" cy="38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2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11F9E-8015-B173-D00F-871E6183D0D0}"/>
              </a:ext>
            </a:extLst>
          </p:cNvPr>
          <p:cNvSpPr txBox="1"/>
          <p:nvPr/>
        </p:nvSpPr>
        <p:spPr>
          <a:xfrm>
            <a:off x="658978" y="889529"/>
            <a:ext cx="3455821" cy="1103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스마트팜</a:t>
            </a:r>
            <a:r>
              <a:rPr lang="en-US" altLang="ko-KR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b="1" dirty="0">
                <a:latin typeface="+mj-lt"/>
                <a:ea typeface="+mj-ea"/>
                <a:cs typeface="+mj-cs"/>
              </a:rPr>
              <a:t>등</a:t>
            </a:r>
            <a:r>
              <a:rPr lang="ko-KR" alt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장의 사회적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15388-078A-C657-4F26-8D848274BDEA}"/>
              </a:ext>
            </a:extLst>
          </p:cNvPr>
          <p:cNvSpPr txBox="1"/>
          <p:nvPr/>
        </p:nvSpPr>
        <p:spPr>
          <a:xfrm>
            <a:off x="658978" y="2442057"/>
            <a:ext cx="3455821" cy="353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농업 </a:t>
            </a:r>
            <a:r>
              <a:rPr lang="en-US" altLang="ko-KR" sz="1900" dirty="0"/>
              <a:t>GDP </a:t>
            </a:r>
            <a:r>
              <a:rPr lang="ko-KR" altLang="en-US" sz="1900" dirty="0"/>
              <a:t>및 국가경제에서 차지하는 비중의 감소</a:t>
            </a:r>
            <a:endParaRPr lang="en-US" altLang="ko-KR" sz="19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/>
              <a:t>농림업 생산액은 </a:t>
            </a:r>
            <a:r>
              <a:rPr lang="en-US" altLang="ko-KR" sz="1900" dirty="0"/>
              <a:t>2017</a:t>
            </a:r>
            <a:r>
              <a:rPr lang="ko-KR" altLang="en-US" sz="1900" dirty="0"/>
              <a:t>년 </a:t>
            </a:r>
            <a:r>
              <a:rPr lang="en-US" altLang="ko-KR" sz="1900" dirty="0"/>
              <a:t>50.6</a:t>
            </a:r>
            <a:r>
              <a:rPr lang="ko-KR" altLang="en-US" sz="1900" dirty="0"/>
              <a:t>조 원으로 </a:t>
            </a:r>
            <a:r>
              <a:rPr lang="en-US" altLang="ko-KR" sz="1900" dirty="0"/>
              <a:t>2013</a:t>
            </a:r>
            <a:r>
              <a:rPr lang="ko-KR" altLang="en-US" sz="1900" dirty="0"/>
              <a:t>년을 기점으로 감소추세</a:t>
            </a:r>
            <a:endParaRPr lang="en-US" altLang="ko-KR" sz="19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‘97</a:t>
            </a:r>
            <a:r>
              <a:rPr lang="ko-KR" altLang="en-US" sz="1900" dirty="0"/>
              <a:t>년 </a:t>
            </a:r>
            <a:r>
              <a:rPr lang="en-US" altLang="ko-KR" sz="1900" dirty="0"/>
              <a:t>30%</a:t>
            </a:r>
            <a:r>
              <a:rPr lang="ko-KR" altLang="en-US" sz="1900" dirty="0"/>
              <a:t>를 차지하던 쌀의 비중은 </a:t>
            </a:r>
            <a:r>
              <a:rPr lang="en-US" altLang="ko-KR" sz="1900" dirty="0"/>
              <a:t>13%</a:t>
            </a:r>
            <a:r>
              <a:rPr lang="ko-KR" altLang="en-US" sz="1900" dirty="0"/>
              <a:t>로 떨어졌고</a:t>
            </a:r>
            <a:r>
              <a:rPr lang="en-US" altLang="ko-KR" sz="1900" dirty="0"/>
              <a:t>, 23%</a:t>
            </a:r>
            <a:r>
              <a:rPr lang="ko-KR" altLang="en-US" sz="1900" dirty="0"/>
              <a:t>이던 축산업은 </a:t>
            </a:r>
            <a:r>
              <a:rPr lang="en-US" altLang="ko-KR" sz="1900" dirty="0"/>
              <a:t>40%</a:t>
            </a:r>
            <a:r>
              <a:rPr lang="ko-KR" altLang="en-US" sz="1900" dirty="0"/>
              <a:t>까지 증가</a:t>
            </a:r>
            <a:endParaRPr lang="en-US" altLang="ko-KR" sz="1900" dirty="0"/>
          </a:p>
        </p:txBody>
      </p:sp>
      <p:pic>
        <p:nvPicPr>
          <p:cNvPr id="10" name="그림 9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5612B88-148A-30A6-B962-537316D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56" y="741391"/>
            <a:ext cx="8108756" cy="56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화살표: U자형 39">
            <a:extLst>
              <a:ext uri="{FF2B5EF4-FFF2-40B4-BE49-F238E27FC236}">
                <a16:creationId xmlns:a16="http://schemas.microsoft.com/office/drawing/2014/main" id="{D9AE55A5-0A13-6353-95E4-8A9527682875}"/>
              </a:ext>
            </a:extLst>
          </p:cNvPr>
          <p:cNvSpPr/>
          <p:nvPr/>
        </p:nvSpPr>
        <p:spPr>
          <a:xfrm>
            <a:off x="560439" y="123895"/>
            <a:ext cx="11363104" cy="6462596"/>
          </a:xfrm>
          <a:prstGeom prst="uturnArrow">
            <a:avLst>
              <a:gd name="adj1" fmla="val 25000"/>
              <a:gd name="adj2" fmla="val 25000"/>
              <a:gd name="adj3" fmla="val 31431"/>
              <a:gd name="adj4" fmla="val 43750"/>
              <a:gd name="adj5" fmla="val 100000"/>
            </a:avLst>
          </a:prstGeom>
          <a:solidFill>
            <a:srgbClr val="00206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F43877-8FD9-72FF-572C-9B56B4A38716}"/>
              </a:ext>
            </a:extLst>
          </p:cNvPr>
          <p:cNvSpPr/>
          <p:nvPr/>
        </p:nvSpPr>
        <p:spPr>
          <a:xfrm>
            <a:off x="1252956" y="1215891"/>
            <a:ext cx="2315496" cy="1629697"/>
          </a:xfrm>
          <a:prstGeom prst="roundRect">
            <a:avLst/>
          </a:prstGeom>
          <a:solidFill>
            <a:srgbClr val="FFFF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</a:rPr>
              <a:t>라즈베리파이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그래픽 3" descr="체리 단색으로 채워진">
            <a:extLst>
              <a:ext uri="{FF2B5EF4-FFF2-40B4-BE49-F238E27FC236}">
                <a16:creationId xmlns:a16="http://schemas.microsoft.com/office/drawing/2014/main" id="{5419F97E-C77C-9B85-3822-1CB7941EE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104" y="925756"/>
            <a:ext cx="914400" cy="914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A51666-118E-EC41-B59C-8179A0EC3C82}"/>
              </a:ext>
            </a:extLst>
          </p:cNvPr>
          <p:cNvSpPr/>
          <p:nvPr/>
        </p:nvSpPr>
        <p:spPr>
          <a:xfrm>
            <a:off x="6420382" y="1482642"/>
            <a:ext cx="5370462" cy="47949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95C659-FB21-ED68-0B5B-933ADD0FA881}"/>
              </a:ext>
            </a:extLst>
          </p:cNvPr>
          <p:cNvSpPr txBox="1"/>
          <p:nvPr/>
        </p:nvSpPr>
        <p:spPr>
          <a:xfrm>
            <a:off x="3568452" y="3315263"/>
            <a:ext cx="187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VNC</a:t>
            </a:r>
            <a:r>
              <a:rPr lang="ko-KR" altLang="en-US" sz="2000" dirty="0"/>
              <a:t>를 사용한 원격접속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DA67A6F-5133-6D92-63FB-F36D6A9EE273}"/>
              </a:ext>
            </a:extLst>
          </p:cNvPr>
          <p:cNvSpPr/>
          <p:nvPr/>
        </p:nvSpPr>
        <p:spPr>
          <a:xfrm>
            <a:off x="560439" y="4914639"/>
            <a:ext cx="2315496" cy="1629697"/>
          </a:xfrm>
          <a:prstGeom prst="roundRect">
            <a:avLst/>
          </a:prstGeom>
          <a:solidFill>
            <a:srgbClr val="00B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</a:rPr>
              <a:t>아두이노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(UNO)</a:t>
            </a:r>
          </a:p>
        </p:txBody>
      </p:sp>
      <p:pic>
        <p:nvPicPr>
          <p:cNvPr id="13" name="그림 12" descr="상징, 로고이(가) 표시된 사진&#10;&#10;자동 생성된 설명">
            <a:extLst>
              <a:ext uri="{FF2B5EF4-FFF2-40B4-BE49-F238E27FC236}">
                <a16:creationId xmlns:a16="http://schemas.microsoft.com/office/drawing/2014/main" id="{448A832F-51C3-ED79-5951-059E06649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179">
            <a:off x="275284" y="4490895"/>
            <a:ext cx="865275" cy="860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928A4A-2DBC-4092-2D59-624387B99729}"/>
              </a:ext>
            </a:extLst>
          </p:cNvPr>
          <p:cNvSpPr txBox="1"/>
          <p:nvPr/>
        </p:nvSpPr>
        <p:spPr>
          <a:xfrm>
            <a:off x="3378486" y="5891694"/>
            <a:ext cx="2315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토양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온습도</a:t>
            </a:r>
            <a:r>
              <a:rPr lang="ko-KR" altLang="en-US" sz="2000" dirty="0"/>
              <a:t> 측정 후 데이터 전송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92CEDD-6BA4-812D-C875-2CC5CF0740CF}"/>
              </a:ext>
            </a:extLst>
          </p:cNvPr>
          <p:cNvSpPr txBox="1"/>
          <p:nvPr/>
        </p:nvSpPr>
        <p:spPr>
          <a:xfrm>
            <a:off x="6834279" y="2237464"/>
            <a:ext cx="451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◆ </a:t>
            </a:r>
            <a:r>
              <a:rPr lang="ko-KR" altLang="en-US" sz="2000" dirty="0" err="1"/>
              <a:t>펠티어</a:t>
            </a:r>
            <a:r>
              <a:rPr lang="ko-KR" altLang="en-US" sz="2000" dirty="0"/>
              <a:t> 소자를 통한 온도 습도제어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F2EE98-C7AF-E804-D73F-CD2961B299B0}"/>
              </a:ext>
            </a:extLst>
          </p:cNvPr>
          <p:cNvSpPr txBox="1"/>
          <p:nvPr/>
        </p:nvSpPr>
        <p:spPr>
          <a:xfrm>
            <a:off x="6834279" y="3002024"/>
            <a:ext cx="4764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◆ 적색 </a:t>
            </a:r>
            <a:r>
              <a:rPr lang="en-US" altLang="ko-KR" sz="2000" dirty="0"/>
              <a:t>LED</a:t>
            </a:r>
            <a:r>
              <a:rPr lang="ko-KR" altLang="en-US" sz="2000" dirty="0"/>
              <a:t>제어를 통한 식물의 광합성에 효율적인 제어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32BD1B-772E-62C7-F518-B5C687FB0F6F}"/>
              </a:ext>
            </a:extLst>
          </p:cNvPr>
          <p:cNvSpPr txBox="1"/>
          <p:nvPr/>
        </p:nvSpPr>
        <p:spPr>
          <a:xfrm>
            <a:off x="6834279" y="4038830"/>
            <a:ext cx="476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◆ 자동 물 분사기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135B2-6B2F-EA84-A039-F84D5DB64418}"/>
              </a:ext>
            </a:extLst>
          </p:cNvPr>
          <p:cNvSpPr txBox="1"/>
          <p:nvPr/>
        </p:nvSpPr>
        <p:spPr>
          <a:xfrm>
            <a:off x="6834279" y="4767860"/>
            <a:ext cx="4764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◆ </a:t>
            </a:r>
            <a:r>
              <a:rPr lang="en-US" altLang="ko-KR" sz="2000" dirty="0"/>
              <a:t>FND</a:t>
            </a:r>
            <a:r>
              <a:rPr lang="ko-KR" altLang="en-US" sz="2000" dirty="0"/>
              <a:t>를 통해 현재 </a:t>
            </a:r>
            <a:r>
              <a:rPr lang="ko-KR" altLang="en-US" sz="2000" dirty="0" err="1"/>
              <a:t>온습도</a:t>
            </a:r>
            <a:r>
              <a:rPr lang="ko-KR" altLang="en-US" sz="2000" dirty="0"/>
              <a:t> 값을 알고</a:t>
            </a:r>
            <a:endParaRPr lang="en-US" altLang="ko-KR" sz="2000" dirty="0"/>
          </a:p>
          <a:p>
            <a:r>
              <a:rPr lang="ko-KR" altLang="en-US" sz="2000" dirty="0"/>
              <a:t>버튼 조작으로 실시간 제어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8898E1A-3A15-DB79-B5D9-CBB82D23444F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V="1">
            <a:off x="3568452" y="1482642"/>
            <a:ext cx="5537161" cy="548098"/>
          </a:xfrm>
          <a:prstGeom prst="bentConnector4">
            <a:avLst>
              <a:gd name="adj1" fmla="val 25753"/>
              <a:gd name="adj2" fmla="val 190376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4BCDD4E-1EFF-E8D6-B455-A0C27B495F1C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rot="5400000" flipH="1" flipV="1">
            <a:off x="1029920" y="3533856"/>
            <a:ext cx="2069051" cy="692517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F860738-340A-0AC6-CA97-37AC0FBC56A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2875935" y="5729488"/>
            <a:ext cx="502551" cy="5161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009FDCC-E4F6-C7C8-B4ED-7B8A12D94DC6}"/>
              </a:ext>
            </a:extLst>
          </p:cNvPr>
          <p:cNvCxnSpPr>
            <a:cxnSpLocks/>
            <a:stCxn id="37" idx="1"/>
            <a:endCxn id="2" idx="2"/>
          </p:cNvCxnSpPr>
          <p:nvPr/>
        </p:nvCxnSpPr>
        <p:spPr>
          <a:xfrm rot="10800000">
            <a:off x="2410704" y="2845588"/>
            <a:ext cx="1157748" cy="823618"/>
          </a:xfrm>
          <a:prstGeom prst="bent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3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622</TotalTime>
  <Words>348</Words>
  <Application>Microsoft Office PowerPoint</Application>
  <PresentationFormat>와이드스크린</PresentationFormat>
  <Paragraphs>54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우성 최</dc:creator>
  <cp:lastModifiedBy>우성 최</cp:lastModifiedBy>
  <cp:revision>24</cp:revision>
  <dcterms:created xsi:type="dcterms:W3CDTF">2023-11-01T13:04:06Z</dcterms:created>
  <dcterms:modified xsi:type="dcterms:W3CDTF">2023-11-06T17:59:56Z</dcterms:modified>
</cp:coreProperties>
</file>